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7" r:id="rId2"/>
    <p:sldId id="256" r:id="rId3"/>
    <p:sldId id="261" r:id="rId4"/>
    <p:sldId id="262" r:id="rId5"/>
    <p:sldId id="263" r:id="rId6"/>
    <p:sldId id="264" r:id="rId7"/>
    <p:sldId id="265" r:id="rId8"/>
    <p:sldId id="258" r:id="rId9"/>
    <p:sldId id="259" r:id="rId10"/>
    <p:sldId id="260" r:id="rId11"/>
    <p:sldId id="266" r:id="rId12"/>
    <p:sldId id="272" r:id="rId13"/>
    <p:sldId id="273" r:id="rId14"/>
    <p:sldId id="274" r:id="rId15"/>
    <p:sldId id="275" r:id="rId16"/>
    <p:sldId id="276" r:id="rId17"/>
    <p:sldId id="277" r:id="rId18"/>
    <p:sldId id="267" r:id="rId19"/>
    <p:sldId id="269" r:id="rId20"/>
    <p:sldId id="278" r:id="rId21"/>
    <p:sldId id="270" r:id="rId22"/>
    <p:sldId id="279" r:id="rId23"/>
    <p:sldId id="27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32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73DF56-C153-4CED-9E90-8CC7ED4470D5}" type="datetimeFigureOut">
              <a:rPr lang="en-IN" smtClean="0"/>
              <a:pPr/>
              <a:t>02-08-2020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A7B89-4AB3-4857-82AB-0544D1DB6EC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9472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9A7B89-4AB3-4857-82AB-0544D1DB6EC0}" type="slidenum">
              <a:rPr lang="en-IN" smtClean="0"/>
              <a:pPr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64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B8533-639E-48EA-98A7-A362349900DF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5779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C3146-738B-408B-862F-041082F33A53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150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1A676-4BE8-4DEA-8B19-E95E57E4BEF8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304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AF48-E955-466C-B2A6-5524FB408B6C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425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7C6E2-2CEB-4C5F-8706-CF294060DDF4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4057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57D1-571B-46FC-A853-7C4820542FC8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961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8F19C-BFDF-4C03-9E85-58D3130A68AB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1968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9422F-316C-46CE-BC63-920D627CD983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0986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8601B-EEF0-4272-BA2B-F3BFEA3B1F4B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186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D6093-9342-4BA5-A1C8-849EBCEE3E01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479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3E87B-02B8-4510-9D0F-2352D459F63C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8415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F67B1-4A92-4743-B7FB-CCD14046BA97}" type="datetime1">
              <a:rPr lang="en-IN" smtClean="0"/>
              <a:pPr/>
              <a:t>02-08-2020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FC36E-09D6-4DCE-8C11-BE900C26257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235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earesocial.com/blog/2020/01/digital-2020-3-8-billion-people-use-social-media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earesocial.com/blog/2020/01/digital-2020-3-8-billion-people-use-social-media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actforyouth.net/adolescence/demographics/internet.cfm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ienestaryproteccioninfantil.es/imagenes/tablaContenidos03SubSec/Online-Grooming-of-Children_FINAL_9-18-17.pdf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04" y="115791"/>
            <a:ext cx="3255948" cy="14683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3" t="70478" r="84016" b="20543"/>
          <a:stretch/>
        </p:blipFill>
        <p:spPr>
          <a:xfrm>
            <a:off x="1883093" y="1069455"/>
            <a:ext cx="1820007" cy="8704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7" t="70842" r="74256" b="20584"/>
          <a:stretch/>
        </p:blipFill>
        <p:spPr>
          <a:xfrm>
            <a:off x="4071244" y="1069455"/>
            <a:ext cx="2135593" cy="8716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33" t="70198" r="65421" b="21013"/>
          <a:stretch/>
        </p:blipFill>
        <p:spPr>
          <a:xfrm>
            <a:off x="6095249" y="1069455"/>
            <a:ext cx="1728602" cy="78747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504060" y="190223"/>
            <a:ext cx="82677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dirty="0" smtClean="0"/>
              <a:t>SMART INDIA HACKATHON 2020</a:t>
            </a:r>
            <a:endParaRPr lang="en-IN" sz="4800" dirty="0"/>
          </a:p>
        </p:txBody>
      </p:sp>
      <p:sp>
        <p:nvSpPr>
          <p:cNvPr id="10" name="TextBox 9"/>
          <p:cNvSpPr txBox="1"/>
          <p:nvPr/>
        </p:nvSpPr>
        <p:spPr>
          <a:xfrm>
            <a:off x="1264778" y="2717563"/>
            <a:ext cx="91244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/>
              <a:t>PROBLEM STATEMENT- Detection of Child Predators/ Cyber Harassers on Social Media</a:t>
            </a:r>
            <a:endParaRPr lang="en-IN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1264778" y="3899290"/>
            <a:ext cx="74884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/>
              <a:t>MINISTRY/ ORGANISATION- Bureau of Police Research &amp; Development</a:t>
            </a:r>
            <a:endParaRPr lang="en-IN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1266368" y="3313362"/>
            <a:ext cx="2293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/>
              <a:t>PROBLEM ID- RK307</a:t>
            </a:r>
            <a:endParaRPr lang="en-IN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1264778" y="4495089"/>
            <a:ext cx="39131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/>
              <a:t>DOMAIN- Security and Surveillance </a:t>
            </a:r>
            <a:endParaRPr lang="en-IN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001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WORKFLOW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567" y="1500676"/>
            <a:ext cx="8138865" cy="535732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324455" y="4751461"/>
            <a:ext cx="35550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latin typeface="Calibri" panose="020F0502020204030204" pitchFamily="34" charset="0"/>
                <a:cs typeface="Calibri" panose="020F0502020204030204" pitchFamily="34" charset="0"/>
              </a:rPr>
              <a:t>KEY:</a:t>
            </a:r>
          </a:p>
          <a:p>
            <a:r>
              <a:rPr lang="en-IN" dirty="0" smtClean="0">
                <a:latin typeface="Calibri" panose="020F0502020204030204" pitchFamily="34" charset="0"/>
                <a:cs typeface="Calibri" panose="020F0502020204030204" pitchFamily="34" charset="0"/>
              </a:rPr>
              <a:t>S.M DB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IN" dirty="0" smtClean="0">
                <a:latin typeface="Calibri" panose="020F0502020204030204" pitchFamily="34" charset="0"/>
                <a:cs typeface="Calibri" panose="020F0502020204030204" pitchFamily="34" charset="0"/>
              </a:rPr>
              <a:t> Social Media Database</a:t>
            </a:r>
          </a:p>
          <a:p>
            <a:r>
              <a:rPr lang="en-IN" dirty="0" smtClean="0">
                <a:latin typeface="Calibri" panose="020F0502020204030204" pitchFamily="34" charset="0"/>
                <a:cs typeface="Calibri" panose="020F0502020204030204" pitchFamily="34" charset="0"/>
              </a:rPr>
              <a:t>A- Filtered users 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062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749" y="479670"/>
            <a:ext cx="6896746" cy="590721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0473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SCREENSHOTS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12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8" b="51364"/>
          <a:stretch/>
        </p:blipFill>
        <p:spPr>
          <a:xfrm>
            <a:off x="2436264" y="1970578"/>
            <a:ext cx="6939186" cy="4635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1440738"/>
            <a:ext cx="5409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/>
              <a:t>INITIAL DATABASE WITH USER RECORDS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943053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13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12773" b="9886"/>
          <a:stretch/>
        </p:blipFill>
        <p:spPr>
          <a:xfrm>
            <a:off x="145275" y="1578441"/>
            <a:ext cx="6221339" cy="39174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3" r="14449" b="11064"/>
          <a:stretch/>
        </p:blipFill>
        <p:spPr>
          <a:xfrm>
            <a:off x="6597351" y="1598056"/>
            <a:ext cx="5439915" cy="38978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9103" y="427290"/>
            <a:ext cx="1706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/>
              <a:t>LOGIN PAGE</a:t>
            </a:r>
            <a:endParaRPr lang="en-IN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2571622" y="1128045"/>
            <a:ext cx="1368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Participant 1</a:t>
            </a:r>
            <a:endParaRPr lang="en-IN" dirty="0"/>
          </a:p>
        </p:txBody>
      </p:sp>
      <p:sp>
        <p:nvSpPr>
          <p:cNvPr id="9" name="TextBox 8"/>
          <p:cNvSpPr txBox="1"/>
          <p:nvPr/>
        </p:nvSpPr>
        <p:spPr>
          <a:xfrm>
            <a:off x="8632986" y="1128045"/>
            <a:ext cx="1368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Participant 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6579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14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2" t="-1" r="10364" b="20618"/>
          <a:stretch/>
        </p:blipFill>
        <p:spPr>
          <a:xfrm>
            <a:off x="316193" y="128187"/>
            <a:ext cx="8733431" cy="48112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8" t="302" r="74427" b="71604"/>
          <a:stretch/>
        </p:blipFill>
        <p:spPr>
          <a:xfrm>
            <a:off x="6332187" y="4036988"/>
            <a:ext cx="4580792" cy="28210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0398" y="4098242"/>
            <a:ext cx="23073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/>
              <a:t>Chats are stored for two weeks for age detection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769185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15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4" t="1" r="10088" b="47659"/>
          <a:stretch/>
        </p:blipFill>
        <p:spPr>
          <a:xfrm>
            <a:off x="1946674" y="444380"/>
            <a:ext cx="7249595" cy="26491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375" b="28363"/>
          <a:stretch/>
        </p:blipFill>
        <p:spPr>
          <a:xfrm>
            <a:off x="3229925" y="2409913"/>
            <a:ext cx="4683095" cy="432575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6849" y="3255948"/>
            <a:ext cx="2165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/>
              <a:t>At the end of two weeks age is verified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5429377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16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72" r="8444" b="46099"/>
          <a:stretch/>
        </p:blipFill>
        <p:spPr>
          <a:xfrm>
            <a:off x="1624351" y="461471"/>
            <a:ext cx="7514115" cy="28201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605" b="68667"/>
          <a:stretch/>
        </p:blipFill>
        <p:spPr>
          <a:xfrm>
            <a:off x="2648247" y="3819971"/>
            <a:ext cx="5085697" cy="22189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0378" y="2627448"/>
            <a:ext cx="17091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/>
              <a:t>At the end of grooming process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78293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17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1" b="4363"/>
          <a:stretch/>
        </p:blipFill>
        <p:spPr>
          <a:xfrm>
            <a:off x="750130" y="1088860"/>
            <a:ext cx="9838110" cy="551191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0130" y="470019"/>
            <a:ext cx="365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/>
              <a:t>ALERT POLICE AUTHORITIES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0075311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RESULTS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8" t="59704" r="63565" b="9546"/>
          <a:stretch/>
        </p:blipFill>
        <p:spPr>
          <a:xfrm>
            <a:off x="6304873" y="2745511"/>
            <a:ext cx="5445594" cy="300581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18</a:t>
            </a:fld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7889822" y="2243193"/>
            <a:ext cx="2089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Grooming Detection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2389609" y="2243193"/>
            <a:ext cx="163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Age Detection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7" t="19680" r="41371" b="20396"/>
          <a:stretch/>
        </p:blipFill>
        <p:spPr>
          <a:xfrm>
            <a:off x="333285" y="2745510"/>
            <a:ext cx="5744894" cy="300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844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CHALLENGES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Privacy </a:t>
            </a:r>
            <a:r>
              <a:rPr lang="en-IN" dirty="0" smtClean="0"/>
              <a:t>invasion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 smtClean="0"/>
              <a:t>Accuracy </a:t>
            </a:r>
            <a:r>
              <a:rPr lang="en-IN" dirty="0"/>
              <a:t>in Transliteration of Dataset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Network </a:t>
            </a:r>
            <a:r>
              <a:rPr lang="en-IN" dirty="0" smtClean="0"/>
              <a:t>challenges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 smtClean="0"/>
              <a:t>End to end encryption ()</a:t>
            </a:r>
            <a:endParaRPr lang="en-IN" dirty="0" smtClean="0"/>
          </a:p>
          <a:p>
            <a:pPr marL="457200" indent="-457200">
              <a:buFont typeface="+mj-lt"/>
              <a:buAutoNum type="arabicPeriod"/>
            </a:pPr>
            <a:r>
              <a:rPr lang="en-IN" dirty="0" smtClean="0"/>
              <a:t>Bias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4703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9259" y="1862983"/>
            <a:ext cx="9149697" cy="1213503"/>
          </a:xfrm>
        </p:spPr>
        <p:txBody>
          <a:bodyPr>
            <a:normAutofit/>
          </a:bodyPr>
          <a:lstStyle/>
          <a:p>
            <a:r>
              <a:rPr lang="en-IN" sz="4000" dirty="0" smtClean="0"/>
              <a:t>PREVENTION OF EMOTIONAL ENTRAPMENT OF GIRLS ON SOCIAL MEDIA PLATFORMS</a:t>
            </a:r>
            <a:endParaRPr lang="en-IN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2</a:t>
            </a:fld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2295237" y="374382"/>
            <a:ext cx="695773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 smtClean="0"/>
              <a:t>Madras Institute Of Technology Campus</a:t>
            </a:r>
          </a:p>
          <a:p>
            <a:r>
              <a:rPr lang="en-IN" sz="3200" b="1" dirty="0" smtClean="0"/>
              <a:t>Anna University</a:t>
            </a:r>
            <a:endParaRPr lang="en-IN" sz="32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794" y="272280"/>
            <a:ext cx="1187235" cy="1179320"/>
          </a:xfrm>
          <a:prstGeom prst="rect">
            <a:avLst/>
          </a:prstGeom>
        </p:spPr>
      </p:pic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4401083" y="3350186"/>
            <a:ext cx="1709159" cy="196318"/>
          </a:xfrm>
        </p:spPr>
        <p:txBody>
          <a:bodyPr>
            <a:noAutofit/>
          </a:bodyPr>
          <a:lstStyle/>
          <a:p>
            <a:r>
              <a:rPr lang="en-IN" sz="1800" b="1" dirty="0" smtClean="0">
                <a:latin typeface="+mj-lt"/>
              </a:rPr>
              <a:t>   Team SPHYNX</a:t>
            </a:r>
            <a:endParaRPr lang="en-IN" sz="1800" b="1" dirty="0">
              <a:latin typeface="+mj-lt"/>
            </a:endParaRPr>
          </a:p>
          <a:p>
            <a:endParaRPr lang="en-IN" sz="1800" b="1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02736" y="401652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2606466" y="3820204"/>
            <a:ext cx="358923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Members- </a:t>
            </a:r>
            <a:r>
              <a:rPr lang="en-IN" sz="1600" dirty="0"/>
              <a:t>	</a:t>
            </a:r>
            <a:endParaRPr lang="en-IN" sz="1600" dirty="0" smtClean="0"/>
          </a:p>
          <a:p>
            <a:r>
              <a:rPr lang="en-IN" sz="1600" dirty="0" smtClean="0"/>
              <a:t>Kirupalini </a:t>
            </a:r>
            <a:r>
              <a:rPr lang="en-IN" sz="1600" dirty="0"/>
              <a:t>S	                                         </a:t>
            </a:r>
          </a:p>
          <a:p>
            <a:r>
              <a:rPr lang="en-IN" sz="1600" dirty="0" err="1" smtClean="0"/>
              <a:t>Gowri</a:t>
            </a:r>
            <a:r>
              <a:rPr lang="en-IN" sz="1600" dirty="0" smtClean="0"/>
              <a:t> </a:t>
            </a:r>
            <a:r>
              <a:rPr lang="en-IN" sz="1600" dirty="0"/>
              <a:t>S			                     </a:t>
            </a:r>
            <a:r>
              <a:rPr lang="en-IN" sz="1600" dirty="0" smtClean="0"/>
              <a:t>                             </a:t>
            </a:r>
            <a:r>
              <a:rPr lang="en-IN" sz="1600" dirty="0" err="1"/>
              <a:t>Swetha</a:t>
            </a:r>
            <a:r>
              <a:rPr lang="en-IN" sz="1600" dirty="0"/>
              <a:t> S</a:t>
            </a:r>
          </a:p>
          <a:p>
            <a:r>
              <a:rPr lang="en-IN" sz="1600" dirty="0" err="1" smtClean="0"/>
              <a:t>Amruthavarshini</a:t>
            </a:r>
            <a:r>
              <a:rPr lang="en-IN" sz="1600" dirty="0" smtClean="0"/>
              <a:t> </a:t>
            </a:r>
            <a:r>
              <a:rPr lang="en-IN" sz="1600" dirty="0"/>
              <a:t>R</a:t>
            </a:r>
          </a:p>
          <a:p>
            <a:r>
              <a:rPr lang="en-IN" sz="1600" dirty="0" err="1" smtClean="0"/>
              <a:t>Gayathri</a:t>
            </a:r>
            <a:r>
              <a:rPr lang="en-IN" sz="1600" dirty="0" smtClean="0"/>
              <a:t> </a:t>
            </a:r>
            <a:r>
              <a:rPr lang="en-IN" sz="1600" dirty="0" err="1"/>
              <a:t>Rengarajan</a:t>
            </a:r>
            <a:endParaRPr lang="en-IN" sz="1600" dirty="0"/>
          </a:p>
          <a:p>
            <a:r>
              <a:rPr lang="en-IN" sz="1600" dirty="0" err="1" smtClean="0"/>
              <a:t>Aditi</a:t>
            </a:r>
            <a:r>
              <a:rPr lang="en-IN" sz="1600" dirty="0" smtClean="0"/>
              <a:t> </a:t>
            </a:r>
            <a:r>
              <a:rPr lang="en-IN" sz="1600" dirty="0" err="1"/>
              <a:t>Baskar</a:t>
            </a:r>
            <a:endParaRPr lang="en-IN" sz="1600" dirty="0"/>
          </a:p>
          <a:p>
            <a:endParaRPr lang="en-IN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6746584" y="3785690"/>
            <a:ext cx="33395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b="1" dirty="0" smtClean="0"/>
              <a:t>Mentors-</a:t>
            </a:r>
          </a:p>
          <a:p>
            <a:r>
              <a:rPr lang="en-IN" sz="1600" dirty="0" err="1" smtClean="0"/>
              <a:t>Dr.</a:t>
            </a:r>
            <a:r>
              <a:rPr lang="en-IN" sz="1600" dirty="0" smtClean="0"/>
              <a:t> D </a:t>
            </a:r>
            <a:r>
              <a:rPr lang="en-IN" sz="1600" dirty="0" err="1" smtClean="0"/>
              <a:t>Sangeetha</a:t>
            </a:r>
            <a:r>
              <a:rPr lang="en-IN" sz="1600" dirty="0" smtClean="0"/>
              <a:t> (Academia)</a:t>
            </a:r>
          </a:p>
          <a:p>
            <a:r>
              <a:rPr lang="en-IN" sz="1600" dirty="0" err="1" smtClean="0"/>
              <a:t>Vignesh</a:t>
            </a:r>
            <a:r>
              <a:rPr lang="en-IN" sz="1600" dirty="0" smtClean="0"/>
              <a:t> </a:t>
            </a:r>
            <a:r>
              <a:rPr lang="en-IN" sz="1600" dirty="0" err="1" smtClean="0"/>
              <a:t>Sankaran</a:t>
            </a:r>
            <a:r>
              <a:rPr lang="en-IN" sz="1600" dirty="0" smtClean="0"/>
              <a:t> (Industry- Pentafox)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851266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DATASET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 smtClean="0"/>
              <a:t>The following organisations have been contacted in pursuit of regional dataset-</a:t>
            </a:r>
          </a:p>
          <a:p>
            <a:pPr marL="0" indent="0">
              <a:buNone/>
            </a:pPr>
            <a:endParaRPr lang="en-IN" dirty="0" smtClean="0"/>
          </a:p>
          <a:p>
            <a:pPr lvl="1"/>
            <a:r>
              <a:rPr lang="en-IN" dirty="0" smtClean="0"/>
              <a:t>Bureau of Police Research and Development</a:t>
            </a:r>
          </a:p>
          <a:p>
            <a:pPr lvl="1"/>
            <a:r>
              <a:rPr lang="en-IN" dirty="0" smtClean="0"/>
              <a:t>National Crime Records Bureau</a:t>
            </a:r>
          </a:p>
          <a:p>
            <a:pPr lvl="1"/>
            <a:r>
              <a:rPr lang="en-IN" dirty="0" err="1" smtClean="0"/>
              <a:t>Prajwala</a:t>
            </a:r>
            <a:r>
              <a:rPr lang="en-IN" dirty="0" smtClean="0"/>
              <a:t> </a:t>
            </a:r>
            <a:r>
              <a:rPr lang="en-IN" dirty="0"/>
              <a:t>	</a:t>
            </a:r>
            <a:endParaRPr lang="en-IN" dirty="0" smtClean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9192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MILESTONES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 smtClean="0"/>
          </a:p>
          <a:p>
            <a:r>
              <a:rPr lang="en-IN" dirty="0" smtClean="0"/>
              <a:t>Transliteration- </a:t>
            </a:r>
            <a:r>
              <a:rPr lang="en-IN" dirty="0" smtClean="0"/>
              <a:t>dataset</a:t>
            </a:r>
          </a:p>
          <a:p>
            <a:endParaRPr lang="en-IN" dirty="0"/>
          </a:p>
          <a:p>
            <a:r>
              <a:rPr lang="en-IN" dirty="0" smtClean="0"/>
              <a:t>Identify chat bots mimicking children</a:t>
            </a:r>
          </a:p>
          <a:p>
            <a:endParaRPr lang="en-IN" dirty="0"/>
          </a:p>
          <a:p>
            <a:r>
              <a:rPr lang="en-IN" dirty="0"/>
              <a:t>Create a gender and age detection module with input as photo.</a:t>
            </a:r>
          </a:p>
          <a:p>
            <a:endParaRPr lang="en-I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8961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CHAT BOT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54964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056" y="276148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6000" dirty="0" smtClean="0"/>
              <a:t>THANK YOU</a:t>
            </a:r>
            <a:endParaRPr lang="en-US" sz="6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23</a:t>
            </a:fld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GROOMING?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Stages involved-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Friendship forming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Relationship forming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Risk assessment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Exclusivity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Sexual stage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Conclusion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55" r="20825"/>
          <a:stretch/>
        </p:blipFill>
        <p:spPr>
          <a:xfrm>
            <a:off x="6170065" y="2029360"/>
            <a:ext cx="3895256" cy="338012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952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 THIS PROBLEM STATEMENT?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273466" y="2496734"/>
            <a:ext cx="23671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Over the last couple of years the number of users, especially teens, on the internet has been on a rise.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138" y="1459859"/>
            <a:ext cx="8842997" cy="49741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97138" y="6434045"/>
            <a:ext cx="8454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hlinkClick r:id="rId3"/>
              </a:rPr>
              <a:t>https://wearesocial.com/blog/2020/01/digital-2020-3-8-billion-people-use-social-media</a:t>
            </a:r>
            <a:endParaRPr lang="en-IN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7911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3563" y="2649197"/>
            <a:ext cx="26009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According to recent stats, mobile users spend most of their time on social media and chat based platforms.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475" y="1310842"/>
            <a:ext cx="9107916" cy="51232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98035" y="6434045"/>
            <a:ext cx="8454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hlinkClick r:id="rId3"/>
              </a:rPr>
              <a:t>https://wearesocial.com/blog/2020/01/digital-2020-3-8-billion-people-use-social-media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2161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0736" y="2751746"/>
            <a:ext cx="24270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/>
              <a:t>Presence of teens on various social media platforms.</a:t>
            </a:r>
            <a:endParaRPr lang="en-IN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458" y="1580972"/>
            <a:ext cx="8830922" cy="43017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30310" y="5882730"/>
            <a:ext cx="6197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hlinkClick r:id="rId3"/>
              </a:rPr>
              <a:t>http://actforyouth.net/adolescence/demographics/internet.cfm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5500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961" y="777591"/>
            <a:ext cx="6712767" cy="52503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02408" y="4059089"/>
            <a:ext cx="26409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Instagram was used in 32% of the 1,317 </a:t>
            </a:r>
            <a:r>
              <a:rPr lang="en-US" dirty="0" smtClean="0"/>
              <a:t>cases, </a:t>
            </a:r>
            <a:r>
              <a:rPr lang="en-US" dirty="0"/>
              <a:t>Facebook in 23% and Snapchat in 14%.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811850" y="1151793"/>
            <a:ext cx="33469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Online grooming of children is most prevalent within the 13–17 age group (99% of cases</a:t>
            </a:r>
            <a:r>
              <a:rPr lang="en-US" dirty="0" smtClean="0"/>
              <a:t>). 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</a:t>
            </a:r>
            <a:r>
              <a:rPr lang="en-US" dirty="0" smtClean="0"/>
              <a:t>articularly </a:t>
            </a:r>
            <a:r>
              <a:rPr lang="en-US" dirty="0"/>
              <a:t>13–14 (48</a:t>
            </a:r>
            <a:r>
              <a:rPr lang="en-US" dirty="0" smtClean="0"/>
              <a:t>%).</a:t>
            </a:r>
          </a:p>
          <a:p>
            <a:r>
              <a:rPr lang="en-US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majority of targeted children are </a:t>
            </a:r>
            <a:r>
              <a:rPr lang="en-US" dirty="0" smtClean="0"/>
              <a:t>girls.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4802736" y="192816"/>
            <a:ext cx="7192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 smtClean="0"/>
              <a:t>311- Section 67B of the Information Technology (Amendment) Act of India (2008) defines the acts constituting online grooming.</a:t>
            </a:r>
            <a:endParaRPr lang="en-IN" sz="16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802736" y="3238856"/>
            <a:ext cx="6477713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4802736" y="3230310"/>
            <a:ext cx="1" cy="43583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11276177" y="3230310"/>
            <a:ext cx="4272" cy="43583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785645" y="3666146"/>
            <a:ext cx="649480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802736" y="5972771"/>
            <a:ext cx="6768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linkClick r:id="rId4"/>
              </a:rPr>
              <a:t>https://www.bienestaryproteccioninfantil.es/imagenes/tablaContenidos03SubSec/Online-Grooming-of-Children_FINAL_9-18-17.pdf</a:t>
            </a:r>
            <a:endParaRPr lang="en-IN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146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AIM AND SCOPE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AIM: </a:t>
            </a:r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To detect and report paedophilic activities on social media platforms through continuous monitoring. Once such characteristics are detected, an e-mail will be sent to immediate responders so as to facilitate further legal action against the reported paedophile.</a:t>
            </a:r>
          </a:p>
          <a:p>
            <a:r>
              <a:rPr lang="en-IN" dirty="0" smtClean="0"/>
              <a:t>SCOPE:</a:t>
            </a:r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To scale up the prototype, with some additional features with regards to transliteration, so as to incorporate this software in real time platforms.</a:t>
            </a:r>
          </a:p>
          <a:p>
            <a:pPr marL="0" indent="0">
              <a:buNone/>
            </a:pPr>
            <a:r>
              <a:rPr lang="en-IN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C36E-09D6-4DCE-8C11-BE900C262576}" type="slidenum">
              <a:rPr lang="en-IN" smtClean="0"/>
              <a:pPr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1972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703" y="1834171"/>
            <a:ext cx="10515600" cy="4351338"/>
          </a:xfrm>
        </p:spPr>
        <p:txBody>
          <a:bodyPr>
            <a:normAutofit/>
          </a:bodyPr>
          <a:lstStyle/>
          <a:p>
            <a:r>
              <a:rPr lang="en-IN" sz="2400" dirty="0" smtClean="0"/>
              <a:t>The two modules used to tackle this problem are-</a:t>
            </a:r>
          </a:p>
          <a:p>
            <a:pPr lvl="2"/>
            <a:endParaRPr lang="en-IN" sz="2400" dirty="0" smtClean="0"/>
          </a:p>
          <a:p>
            <a:pPr lvl="2"/>
            <a:r>
              <a:rPr lang="en-IN" sz="2400" dirty="0" smtClean="0"/>
              <a:t>Age Verification</a:t>
            </a:r>
          </a:p>
          <a:p>
            <a:pPr lvl="2"/>
            <a:endParaRPr lang="en-IN" sz="2400" dirty="0" smtClean="0"/>
          </a:p>
          <a:p>
            <a:pPr lvl="2"/>
            <a:r>
              <a:rPr lang="en-IN" sz="2400" dirty="0" smtClean="0"/>
              <a:t>Grooming Detection</a:t>
            </a:r>
            <a:endParaRPr lang="en-IN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7703" y="423187"/>
            <a:ext cx="10515600" cy="1325563"/>
          </a:xfrm>
        </p:spPr>
        <p:txBody>
          <a:bodyPr/>
          <a:lstStyle/>
          <a:p>
            <a:r>
              <a:rPr lang="en-IN" dirty="0" smtClean="0"/>
              <a:t>PROPOSED SOLUTION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68109" y="6343108"/>
            <a:ext cx="2743200" cy="365125"/>
          </a:xfrm>
        </p:spPr>
        <p:txBody>
          <a:bodyPr/>
          <a:lstStyle/>
          <a:p>
            <a:fld id="{4BCFC36E-09D6-4DCE-8C11-BE900C262576}" type="slidenum">
              <a:rPr lang="en-IN" smtClean="0"/>
              <a:pPr/>
              <a:t>9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409" y="4813169"/>
            <a:ext cx="2284567" cy="12850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86" r="18780"/>
          <a:stretch/>
        </p:blipFill>
        <p:spPr>
          <a:xfrm>
            <a:off x="290606" y="4317291"/>
            <a:ext cx="1669298" cy="20727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563" y="4495085"/>
            <a:ext cx="2259192" cy="16954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309" y="4706022"/>
            <a:ext cx="1775000" cy="1478284"/>
          </a:xfrm>
          <a:prstGeom prst="rect">
            <a:avLst/>
          </a:prstGeom>
        </p:spPr>
      </p:pic>
      <p:cxnSp>
        <p:nvCxnSpPr>
          <p:cNvPr id="11" name="Straight Arrow Connector 10"/>
          <p:cNvCxnSpPr>
            <a:stCxn id="7" idx="3"/>
            <a:endCxn id="8" idx="1"/>
          </p:cNvCxnSpPr>
          <p:nvPr/>
        </p:nvCxnSpPr>
        <p:spPr>
          <a:xfrm flipV="1">
            <a:off x="1959904" y="5342828"/>
            <a:ext cx="1053659" cy="10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982198" y="5342828"/>
            <a:ext cx="12502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8564101" y="5342828"/>
            <a:ext cx="1172208" cy="21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0166" y="6400458"/>
            <a:ext cx="13501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1" dirty="0" smtClean="0"/>
              <a:t>Age verification</a:t>
            </a:r>
            <a:endParaRPr lang="en-IN" sz="1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3362467" y="6400457"/>
            <a:ext cx="1228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1" dirty="0" smtClean="0"/>
              <a:t>Filtering users</a:t>
            </a:r>
            <a:endParaRPr lang="en-IN" sz="14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6422444" y="6400456"/>
            <a:ext cx="190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1" dirty="0" smtClean="0"/>
              <a:t>Continuous monitoring</a:t>
            </a:r>
            <a:endParaRPr lang="en-IN" sz="14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9917526" y="6390020"/>
            <a:ext cx="1412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1" dirty="0" smtClean="0"/>
              <a:t>Alert authorities</a:t>
            </a:r>
            <a:endParaRPr lang="en-IN" sz="1400" b="1" dirty="0"/>
          </a:p>
        </p:txBody>
      </p:sp>
    </p:spTree>
    <p:extLst>
      <p:ext uri="{BB962C8B-B14F-4D97-AF65-F5344CB8AC3E}">
        <p14:creationId xmlns:p14="http://schemas.microsoft.com/office/powerpoint/2010/main" val="3628783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1963</TotalTime>
  <Words>397</Words>
  <Application>Microsoft Office PowerPoint</Application>
  <PresentationFormat>Widescreen</PresentationFormat>
  <Paragraphs>119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PREVENTION OF EMOTIONAL ENTRAPMENT OF GIRLS ON SOCIAL MEDIA PLATFORMS</vt:lpstr>
      <vt:lpstr>WHAT IS GROOMING?</vt:lpstr>
      <vt:lpstr>WHY THIS PROBLEM STATEMENT?</vt:lpstr>
      <vt:lpstr>PowerPoint Presentation</vt:lpstr>
      <vt:lpstr>PowerPoint Presentation</vt:lpstr>
      <vt:lpstr>PowerPoint Presentation</vt:lpstr>
      <vt:lpstr>AIM AND SCOPE</vt:lpstr>
      <vt:lpstr>PROPOSED SOLUTION</vt:lpstr>
      <vt:lpstr>WORKFLOW</vt:lpstr>
      <vt:lpstr>PowerPoint Presentation</vt:lpstr>
      <vt:lpstr>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CHALLENGES</vt:lpstr>
      <vt:lpstr>DATASET</vt:lpstr>
      <vt:lpstr>MILESTONES</vt:lpstr>
      <vt:lpstr>CHAT BOT</vt:lpstr>
      <vt:lpstr>THANK YOU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20</cp:revision>
  <dcterms:created xsi:type="dcterms:W3CDTF">2020-07-22T07:01:53Z</dcterms:created>
  <dcterms:modified xsi:type="dcterms:W3CDTF">2020-08-02T10:52:50Z</dcterms:modified>
</cp:coreProperties>
</file>

<file path=docProps/thumbnail.jpeg>
</file>